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279" r:id="rId2"/>
    <p:sldId id="257" r:id="rId3"/>
    <p:sldId id="280" r:id="rId4"/>
    <p:sldId id="281" r:id="rId5"/>
    <p:sldId id="260" r:id="rId6"/>
    <p:sldId id="282" r:id="rId7"/>
    <p:sldId id="283" r:id="rId8"/>
    <p:sldId id="263" r:id="rId9"/>
    <p:sldId id="284" r:id="rId10"/>
    <p:sldId id="265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5" r:id="rId21"/>
    <p:sldId id="294" r:id="rId22"/>
    <p:sldId id="295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9D"/>
    <a:srgbClr val="0000F0"/>
    <a:srgbClr val="2444C7"/>
    <a:srgbClr val="241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A66243-1677-4965-8552-AC741C4A1294}">
  <a:tblStyle styleId="{78A66243-1677-4965-8552-AC741C4A129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F5051-A30C-C041-8418-D1135BEC15E2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8DD7-6DE5-A54B-B7A4-AA70B8244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6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0856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User Management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User account creation / deletion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Login / logout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Project Management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Create/Delete projects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Load existing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Edit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Interactive Map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Display a map, zoomed to a user specified address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Also display a corresponding street view, if available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User can draw objects on map (trees/buildings/etc)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Possibly Auto-detect obstructions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User specifies location of solar modules on the roof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Calculate Shade Percentage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User clicks a “Compute” button.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Calculations run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/>
              <a:t>Display Results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Comprehensive result page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/>
              <a:t>Break down of shade percentage by year/month/etc...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 smtClean="0"/>
              <a:t>Web Based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 smtClean="0"/>
              <a:t>Need a web based solution, so rooftop can easily sell the product later</a:t>
            </a:r>
          </a:p>
          <a:p>
            <a:pPr marL="914400" lvl="1" indent="-3175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 smtClean="0"/>
              <a:t>Server space will be provided as the project nears completion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 smtClean="0"/>
              <a:t>Map Integration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dirty="0" smtClean="0"/>
              <a:t>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1" i="0" u="none" strike="noStrike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00"/>
              </a:spcBef>
              <a:buClr>
                <a:schemeClr val="accent1"/>
              </a:buClr>
              <a:buFont typeface="Libre Baskerville"/>
              <a:buNone/>
              <a:defRPr sz="1800" b="1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ctr" rtl="0">
              <a:spcBef>
                <a:spcPts val="420"/>
              </a:spcBef>
              <a:buClr>
                <a:schemeClr val="accent1"/>
              </a:buClr>
              <a:buFont typeface="Libre Baskerville"/>
              <a:buNone/>
              <a:defRPr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ctr" rtl="0">
              <a:spcBef>
                <a:spcPts val="360"/>
              </a:spcBef>
              <a:buClr>
                <a:srgbClr val="E07630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ctr" rtl="0">
              <a:spcBef>
                <a:spcPts val="360"/>
              </a:spcBef>
              <a:buClr>
                <a:srgbClr val="FED6BB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ctr" rtl="0">
              <a:spcBef>
                <a:spcPts val="320"/>
              </a:spcBef>
              <a:buClr>
                <a:srgbClr val="D0DCF2"/>
              </a:buClr>
              <a:buFont typeface="Libre Baskerville"/>
              <a:buNone/>
              <a:defRPr sz="1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ctr" rtl="0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sz="1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ctr" rtl="0">
              <a:spcBef>
                <a:spcPts val="280"/>
              </a:spcBef>
              <a:buClr>
                <a:srgbClr val="FED6BB"/>
              </a:buClr>
              <a:buFont typeface="Libre Baskerville"/>
              <a:buNone/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sz="1400" b="0" i="0" u="none" strike="noStrike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ctr" rtl="0">
              <a:spcBef>
                <a:spcPts val="280"/>
              </a:spcBef>
              <a:buClr>
                <a:srgbClr val="E07630"/>
              </a:buClr>
              <a:buFont typeface="Libre Baskerville"/>
              <a:buNone/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5400000">
            <a:off x="7077268" y="418166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D6BB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EE6D6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EE6D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EF4EC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F4EC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>
            <a:solidFill>
              <a:srgbClr val="FED6BB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Shape 3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Shape 34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D6BB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309632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664208" y="5788151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905000" y="4495800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325544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1754123" y="303275"/>
            <a:ext cx="4873751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4541837" y="2362201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Font typeface="Libre Baskerville"/>
              <a:buNone/>
              <a:defRPr sz="3000" b="1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Font typeface="Libre Baskerville"/>
              <a:buNone/>
              <a:defRPr sz="1800" b="1">
                <a:solidFill>
                  <a:schemeClr val="lt2"/>
                </a:solidFill>
              </a:defRPr>
            </a:lvl1pPr>
            <a:lvl2pPr rtl="0">
              <a:buClr>
                <a:schemeClr val="lt1"/>
              </a:buClr>
              <a:buFont typeface="Libre Baskerville"/>
              <a:buNone/>
              <a:defRPr sz="1800">
                <a:solidFill>
                  <a:schemeClr val="lt1"/>
                </a:solidFill>
              </a:defRPr>
            </a:lvl2pPr>
            <a:lvl3pPr rtl="0">
              <a:buClr>
                <a:schemeClr val="lt1"/>
              </a:buClr>
              <a:buFont typeface="Libre Baskerville"/>
              <a:buNone/>
              <a:defRPr sz="1600">
                <a:solidFill>
                  <a:schemeClr val="lt1"/>
                </a:solidFill>
              </a:defRPr>
            </a:lvl3pPr>
            <a:lvl4pPr rtl="0">
              <a:buClr>
                <a:schemeClr val="lt1"/>
              </a:buClr>
              <a:buFont typeface="Libre Baskerville"/>
              <a:buNone/>
              <a:defRPr sz="1400">
                <a:solidFill>
                  <a:schemeClr val="lt1"/>
                </a:solidFill>
              </a:defRPr>
            </a:lvl4pPr>
            <a:lvl5pPr rtl="0">
              <a:buClr>
                <a:schemeClr val="lt1"/>
              </a:buClr>
              <a:buFont typeface="Libre Baskerville"/>
              <a:buNone/>
              <a:defRPr sz="1400">
                <a:solidFill>
                  <a:schemeClr val="lt1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5400000">
            <a:off x="7077455" y="417880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D6BB">
              <a:alpha val="5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EE6D6">
              <a:alpha val="3568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EE6D6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EF4EC">
              <a:alpha val="7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58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F4EC">
                <a:alpha val="82745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Shape 59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Shape 6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>
            <a:solidFill>
              <a:srgbClr val="FED6BB">
                <a:alpha val="8196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Shape 6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D6BB">
              <a:alpha val="5098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664208" y="5791200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rgbClr val="FFFFFF"/>
              </a:buClr>
              <a:buFont typeface="Libre Baskerville"/>
              <a:buNone/>
              <a:defRPr sz="2000" b="1">
                <a:solidFill>
                  <a:srgbClr val="FFFFF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rgbClr val="FFFFFF"/>
              </a:buClr>
              <a:buFont typeface="Libre Baskerville"/>
              <a:buNone/>
              <a:defRPr sz="2000" b="1">
                <a:solidFill>
                  <a:srgbClr val="FFFFF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hape 9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>
            <a:solidFill>
              <a:srgbClr val="FED6BB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3371849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Font typeface="Libre Baskerville"/>
              <a:buNone/>
              <a:defRPr sz="2000" b="1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12279" y="274319"/>
            <a:ext cx="1527047" cy="4983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400"/>
              </a:spcBef>
              <a:spcAft>
                <a:spcPts val="1000"/>
              </a:spcAft>
              <a:buFont typeface="Libre Baskerville"/>
              <a:buNone/>
              <a:defRPr sz="12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0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0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Shape 102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03" name="Shape 10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Shape 104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304800" y="274319"/>
            <a:ext cx="5638800" cy="632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hape 1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Font typeface="Libre Baskerville"/>
              <a:buNone/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buClr>
                <a:schemeClr val="dk2"/>
              </a:buClr>
              <a:buFont typeface="Libre Baskerville"/>
              <a:buNone/>
              <a:defRPr sz="3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65797" y="264794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00"/>
              </a:spcBef>
              <a:spcAft>
                <a:spcPts val="400"/>
              </a:spcAft>
              <a:buFont typeface="Libre Baskerville"/>
              <a:buNone/>
              <a:defRPr sz="12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115" name="Shape 1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Shape 11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Shape 11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>
            <a:solidFill>
              <a:srgbClr val="FED6BB">
                <a:alpha val="9294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000" b="0" i="0" u="none" strike="noStrike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67640" algn="l" rtl="0">
              <a:spcBef>
                <a:spcPts val="600"/>
              </a:spcBef>
              <a:buClr>
                <a:schemeClr val="accent1"/>
              </a:buClr>
              <a:buFont typeface="Libre Baskerville"/>
              <a:buChar char="•"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640080" marR="0" indent="-177800" algn="l" rtl="0">
              <a:spcBef>
                <a:spcPts val="420"/>
              </a:spcBef>
              <a:buClr>
                <a:schemeClr val="accent1"/>
              </a:buClr>
              <a:buFont typeface="Libre Baskerville"/>
              <a:buChar char="●"/>
              <a:defRPr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-121919" algn="l" rtl="0">
              <a:spcBef>
                <a:spcPts val="360"/>
              </a:spcBef>
              <a:buClr>
                <a:srgbClr val="E07630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188720" marR="0" indent="-116839" algn="l" rtl="0">
              <a:spcBef>
                <a:spcPts val="360"/>
              </a:spcBef>
              <a:buClr>
                <a:srgbClr val="FED6BB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463040" marR="0" indent="-123951" algn="l" rtl="0">
              <a:spcBef>
                <a:spcPts val="320"/>
              </a:spcBef>
              <a:buClr>
                <a:srgbClr val="D0DCF2"/>
              </a:buClr>
              <a:buFont typeface="Libre Baskerville"/>
              <a:buChar char="●"/>
              <a:defRPr sz="1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737360" marR="0" indent="-86360" algn="l" rtl="0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011679" marR="0" indent="-129539" algn="l" rtl="0">
              <a:spcBef>
                <a:spcPts val="280"/>
              </a:spcBef>
              <a:buClr>
                <a:srgbClr val="FED6BB"/>
              </a:buClr>
              <a:buFont typeface="Libre Baskerville"/>
              <a:buChar char="○"/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86000" marR="0" indent="-101600" algn="l" rtl="0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b="0" i="0" u="none" strike="noStrike" cap="small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60320" marR="0" indent="-96520" algn="l" rtl="0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>
            <a:solidFill>
              <a:srgbClr val="FED6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>
              <a:alpha val="8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400" b="1" i="0" u="none" strike="noStrike" cap="none" baseline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1.xml"/><Relationship Id="rId8" Type="http://schemas.openxmlformats.org/officeDocument/2006/relationships/slide" Target="slide13.xml"/><Relationship Id="rId9" Type="http://schemas.openxmlformats.org/officeDocument/2006/relationships/slide" Target="slide15.xml"/><Relationship Id="rId10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ftopsunpower.com" TargetMode="External"/><Relationship Id="rId4" Type="http://schemas.openxmlformats.org/officeDocument/2006/relationships/hyperlink" Target="http://newscenter.lbl.gov/news-releases/2011/09/15/tracking-the-sun-iv/" TargetMode="External"/><Relationship Id="rId5" Type="http://schemas.openxmlformats.org/officeDocument/2006/relationships/hyperlink" Target="http://www.pbase.com/image/111823673" TargetMode="External"/><Relationship Id="rId6" Type="http://schemas.openxmlformats.org/officeDocument/2006/relationships/hyperlink" Target="http://www.solmetric.com/" TargetMode="External"/><Relationship Id="rId7" Type="http://schemas.openxmlformats.org/officeDocument/2006/relationships/hyperlink" Target="http://maps.google.com" TargetMode="External"/><Relationship Id="rId8" Type="http://schemas.openxmlformats.org/officeDocument/2006/relationships/hyperlink" Target="http://solartribune.com/your-home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Shade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JBOP Solutions:</a:t>
            </a:r>
          </a:p>
          <a:p>
            <a:pPr lvl="0"/>
            <a:r>
              <a:rPr lang="en-US" dirty="0" smtClean="0"/>
              <a:t>Taylor Born, Ben Johnson, Steffen Olson, and Rachel Pang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November 19, 2013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idx="12"/>
          </p:nvPr>
        </p:nvSpPr>
        <p:spPr>
          <a:xfrm>
            <a:off x="1325544" y="4928701"/>
            <a:ext cx="609599" cy="517524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hape 139"/>
          <p:cNvSpPr/>
          <p:nvPr/>
        </p:nvSpPr>
        <p:spPr>
          <a:xfrm>
            <a:off x="1905000" y="1091424"/>
            <a:ext cx="2988725" cy="21186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Shape 140"/>
          <p:cNvSpPr/>
          <p:nvPr/>
        </p:nvSpPr>
        <p:spPr>
          <a:xfrm>
            <a:off x="5092550" y="1537549"/>
            <a:ext cx="3582625" cy="12264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Requirements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User Management</a:t>
            </a:r>
          </a:p>
          <a:p>
            <a:endParaRPr lang="en-US" smtClean="0"/>
          </a:p>
          <a:p>
            <a:pPr lvl="0"/>
            <a:r>
              <a:rPr lang="en-US" smtClean="0"/>
              <a:t>Project Management</a:t>
            </a:r>
          </a:p>
          <a:p>
            <a:endParaRPr lang="en-US" smtClean="0"/>
          </a:p>
          <a:p>
            <a:pPr lvl="0"/>
            <a:r>
              <a:rPr lang="en-US" smtClean="0"/>
              <a:t>Display an Interactive Map</a:t>
            </a:r>
          </a:p>
          <a:p>
            <a:endParaRPr lang="en-US" smtClean="0"/>
          </a:p>
          <a:p>
            <a:pPr lvl="0"/>
            <a:r>
              <a:rPr lang="en-US" smtClean="0"/>
              <a:t>Calculate Shade Percentage</a:t>
            </a:r>
          </a:p>
          <a:p>
            <a:endParaRPr lang="en-US" smtClean="0"/>
          </a:p>
          <a:p>
            <a:pPr lvl="0"/>
            <a:r>
              <a:rPr lang="en-US" smtClean="0"/>
              <a:t>Display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Web Based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Map Integration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Google Maps API</a:t>
            </a:r>
          </a:p>
          <a:p>
            <a:pPr lvl="1"/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err="1" smtClean="0"/>
              <a:t>MySQL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Algorithm results are accurate within 3%</a:t>
            </a:r>
          </a:p>
          <a:p>
            <a:pPr lvl="2"/>
            <a:r>
              <a:rPr lang="en-US" dirty="0" smtClean="0"/>
              <a:t>Suitable replacement</a:t>
            </a:r>
          </a:p>
          <a:p>
            <a:pPr lvl="2"/>
            <a:r>
              <a:rPr lang="en-US" dirty="0" smtClean="0"/>
              <a:t>Good assessment for customers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Inputting interface should have high usability</a:t>
            </a:r>
          </a:p>
          <a:p>
            <a:pPr lvl="2"/>
            <a:r>
              <a:rPr lang="en-US" dirty="0" smtClean="0"/>
              <a:t>Easily comprehendible by users</a:t>
            </a:r>
          </a:p>
          <a:p>
            <a:pPr lvl="2"/>
            <a:r>
              <a:rPr lang="en-US" dirty="0" smtClean="0"/>
              <a:t>Uncomplicated process in preparing algorithm</a:t>
            </a:r>
          </a:p>
          <a:p>
            <a:pPr lvl="2"/>
            <a:r>
              <a:rPr lang="en-US" dirty="0" smtClean="0"/>
              <a:t>Unintended meaning does not influence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5" name="Shape 241"/>
          <p:cNvGraphicFramePr/>
          <p:nvPr/>
        </p:nvGraphicFramePr>
        <p:xfrm>
          <a:off x="918600" y="1759450"/>
          <a:ext cx="7306800" cy="2754000"/>
        </p:xfrm>
        <a:graphic>
          <a:graphicData uri="http://schemas.openxmlformats.org/drawingml/2006/table">
            <a:tbl>
              <a:tblPr>
                <a:noFill/>
                <a:tableStyleId>{78A66243-1677-4965-8552-AC741C4A1294}</a:tableStyleId>
              </a:tblPr>
              <a:tblGrid>
                <a:gridCol w="1636750"/>
                <a:gridCol w="1666900"/>
                <a:gridCol w="4003150"/>
              </a:tblGrid>
              <a:tr h="383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Risk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1800" b="1" dirty="0"/>
                        <a:t>Severity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Mitigation Strategy</a:t>
                      </a:r>
                    </a:p>
                  </a:txBody>
                  <a:tcPr marL="91425" marR="91425" marT="91425" marB="91425"/>
                </a:tc>
              </a:tr>
              <a:tr h="101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/>
                        <a:t>Algorithm’s accuracy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800"/>
                        <a:t>Whether solution is viable</a:t>
                      </a:r>
                    </a:p>
                  </a:txBody>
                  <a:tcPr marL="91425" marR="91425" marT="91425" marB="91425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Algorithm building and testing will be iterative and ongoing. Will be compared with real results</a:t>
                      </a:r>
                    </a:p>
                  </a:txBody>
                  <a:tcPr marL="91425" marR="91425" marT="91425" marB="91425"/>
                </a:tc>
              </a:tr>
              <a:tr h="1192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/>
                        <a:t>User system and database security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Customer confidentiality trust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Permission and access rights will be implemented through the database (</a:t>
                      </a:r>
                      <a:r>
                        <a:rPr lang="en-US" sz="1800" dirty="0" err="1"/>
                        <a:t>MySQL</a:t>
                      </a:r>
                      <a:r>
                        <a:rPr lang="en-US" sz="1800" dirty="0"/>
                        <a:t>), and storage will be on a secure site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 descr="Welcome to Project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6740981" cy="516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" name="Picture 4" descr="Welcome to Project (dragged) 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7"/>
            <a:ext cx="6747363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we are:</a:t>
            </a:r>
            <a:endParaRPr lang="en-US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Taylor Born</a:t>
            </a:r>
          </a:p>
          <a:p>
            <a:pPr lvl="0">
              <a:buNone/>
            </a:pPr>
            <a:r>
              <a:rPr lang="en-US" dirty="0" smtClean="0"/>
              <a:t>		Lead Algorithm Engineer</a:t>
            </a:r>
          </a:p>
          <a:p>
            <a:pPr lvl="0">
              <a:buNone/>
            </a:pPr>
            <a:r>
              <a:rPr lang="en-US" dirty="0" smtClean="0"/>
              <a:t>Ben Johnson</a:t>
            </a:r>
          </a:p>
          <a:p>
            <a:pPr lvl="0">
              <a:buNone/>
            </a:pPr>
            <a:r>
              <a:rPr lang="en-US" dirty="0" smtClean="0"/>
              <a:t>		Team Leader</a:t>
            </a:r>
          </a:p>
          <a:p>
            <a:pPr lvl="0">
              <a:buNone/>
            </a:pPr>
            <a:r>
              <a:rPr lang="en-US" dirty="0" smtClean="0"/>
              <a:t>		Document Manager</a:t>
            </a:r>
          </a:p>
          <a:p>
            <a:pPr lvl="0">
              <a:buNone/>
            </a:pPr>
            <a:r>
              <a:rPr lang="en-US" dirty="0" smtClean="0"/>
              <a:t>Steffen Olson</a:t>
            </a:r>
          </a:p>
          <a:p>
            <a:pPr lvl="0">
              <a:buNone/>
            </a:pPr>
            <a:r>
              <a:rPr lang="en-US" dirty="0" smtClean="0"/>
              <a:t>		Webmaster</a:t>
            </a:r>
          </a:p>
          <a:p>
            <a:pPr lvl="0">
              <a:buNone/>
            </a:pPr>
            <a:r>
              <a:rPr lang="en-US" dirty="0" smtClean="0"/>
              <a:t>Rachel Pang</a:t>
            </a:r>
          </a:p>
          <a:p>
            <a:pPr>
              <a:buNone/>
            </a:pPr>
            <a:r>
              <a:rPr lang="en-US" dirty="0" smtClean="0"/>
              <a:t>		Sponsor and Mentor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There is a severe inefficiency on how much time, effort, and manpower is needed to give a customer a shade estimate</a:t>
            </a:r>
          </a:p>
          <a:p>
            <a:pPr lvl="0"/>
            <a:r>
              <a:rPr lang="en-US" dirty="0" smtClean="0"/>
              <a:t>Our solution can potentially change </a:t>
            </a:r>
            <a:r>
              <a:rPr lang="en-US" dirty="0" smtClean="0"/>
              <a:t>how </a:t>
            </a:r>
            <a:r>
              <a:rPr lang="en-US" dirty="0" smtClean="0"/>
              <a:t>efficient shade analysis will be done in the future, including future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66" name="Shape 266"/>
          <p:cNvSpPr/>
          <p:nvPr/>
        </p:nvSpPr>
        <p:spPr>
          <a:xfrm>
            <a:off x="2431637" y="4214680"/>
            <a:ext cx="3518722" cy="2346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39D"/>
                </a:solidFill>
              </a:rPr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5" name="Shape 278"/>
          <p:cNvSpPr txBox="1">
            <a:spLocks/>
          </p:cNvSpPr>
          <p:nvPr/>
        </p:nvSpPr>
        <p:spPr>
          <a:xfrm>
            <a:off x="2286000" y="284096"/>
            <a:ext cx="6172199" cy="570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Libre Baskerville"/>
              <a:buNone/>
              <a:tabLst/>
              <a:defRPr/>
            </a:pPr>
            <a:r>
              <a:rPr kumimoji="0" lang="en-US" sz="3000" b="1" i="0" u="none" strike="noStrike" kern="0" cap="small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Hyperlinks to Previous Pages</a:t>
            </a:r>
            <a:endParaRPr kumimoji="0" lang="en-US" sz="3000" b="1" i="0" u="none" strike="noStrike" kern="0" cap="small" spc="0" normalizeH="0" baseline="0" noProof="0" dirty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Shape 279"/>
          <p:cNvSpPr txBox="1"/>
          <p:nvPr/>
        </p:nvSpPr>
        <p:spPr>
          <a:xfrm>
            <a:off x="2286000" y="1045021"/>
            <a:ext cx="6496235" cy="5209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500" b="0" i="0" strike="noStrike" cap="none" baseline="0" dirty="0" smtClean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2" action="ppaction://hlinksldjump"/>
              </a:rPr>
              <a:t>Homepage</a:t>
            </a:r>
            <a:endParaRPr lang="en-US" sz="3500" b="0" i="0" strike="noStrike" cap="none" baseline="0" dirty="0" smtClean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  <a:hlinkClick r:id="rId3" action="ppaction://hlinksldjump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500" b="0" i="0" strike="noStrike" cap="none" baseline="0" dirty="0" smtClean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 action="ppaction://hlinksldjump"/>
              </a:rPr>
              <a:t>Who We Are</a:t>
            </a:r>
            <a:endParaRPr lang="en-US" sz="3500" b="0" i="0" strike="noStrike" cap="none" baseline="0" dirty="0" smtClean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500" b="0" i="0" strike="noStrike" cap="none" baseline="0" dirty="0" smtClean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 action="ppaction://hlinksldjump"/>
              </a:rPr>
              <a:t>The </a:t>
            </a: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 action="ppaction://hlinksldjump"/>
              </a:rPr>
              <a:t>Problem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 action="ppaction://hlinksldjump"/>
              </a:rPr>
              <a:t>The Solution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 action="ppaction://hlinksldjump"/>
              </a:rPr>
              <a:t>Functional Requirements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 action="ppaction://hlinksldjump"/>
              </a:rPr>
              <a:t>Environmental Requirements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action="ppaction://hlinksldjump"/>
              </a:rPr>
              <a:t>Non-Functional Requirements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9" action="ppaction://hlinksldjump"/>
              </a:rPr>
              <a:t>Potential Risks</a:t>
            </a:r>
            <a:endParaRPr lang="en-US" sz="3500" b="0" i="0" strike="noStrike" cap="none" baseline="0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500" b="0" i="0" strike="noStrike" cap="none" baseline="0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0" action="ppaction://hlinksldjump"/>
              </a:rPr>
              <a:t>Project </a:t>
            </a:r>
            <a:r>
              <a:rPr lang="en-US" sz="3500" b="0" i="0" strike="noStrike" cap="none" baseline="0" dirty="0" smtClean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10" action="ppaction://hlinksldjump"/>
              </a:rPr>
              <a:t>Plan</a:t>
            </a:r>
            <a:endParaRPr lang="en-US" sz="3500" b="0" i="0" strike="noStrike" cap="none" baseline="0" dirty="0" smtClean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286000" y="248564"/>
            <a:ext cx="6172199" cy="4932015"/>
          </a:xfrm>
        </p:spPr>
        <p:txBody>
          <a:bodyPr/>
          <a:lstStyle/>
          <a:p>
            <a:pPr lvl="0"/>
            <a:r>
              <a:rPr lang="en-US" sz="3000" dirty="0" smtClean="0"/>
              <a:t>Image Sources (In order of appeara</a:t>
            </a:r>
            <a:r>
              <a:rPr lang="en-US" sz="3000" dirty="0" smtClean="0">
                <a:solidFill>
                  <a:srgbClr val="FFF39D"/>
                </a:solidFill>
              </a:rPr>
              <a:t>nce</a:t>
            </a:r>
            <a:r>
              <a:rPr lang="en-US" sz="3000" dirty="0" smtClean="0"/>
              <a:t>):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hlinkClick r:id="rId3"/>
              </a:rPr>
              <a:t>http://www.rooftopsunpower.com</a:t>
            </a:r>
          </a:p>
          <a:p>
            <a:pPr lvl="0"/>
            <a:r>
              <a:rPr lang="en-US" dirty="0" smtClean="0">
                <a:hlinkClick r:id="rId4"/>
              </a:rPr>
              <a:t>http://newscenter.lbl.gov/news-releases/2011/09/15/tracking-the-sun-iv/</a:t>
            </a:r>
          </a:p>
          <a:p>
            <a:pPr lvl="0"/>
            <a:r>
              <a:rPr lang="en-US" dirty="0" smtClean="0">
                <a:hlinkClick r:id="rId5"/>
              </a:rPr>
              <a:t>http://www.pbase.com/image/111823673</a:t>
            </a:r>
          </a:p>
          <a:p>
            <a:pPr lvl="0"/>
            <a:r>
              <a:rPr lang="en-US" dirty="0" smtClean="0">
                <a:hlinkClick r:id="rId6"/>
              </a:rPr>
              <a:t>http://www.solmetric.com/</a:t>
            </a:r>
          </a:p>
          <a:p>
            <a:pPr lvl="0"/>
            <a:r>
              <a:rPr lang="en-US" dirty="0" smtClean="0">
                <a:hlinkClick r:id="rId7"/>
              </a:rPr>
              <a:t>http://maps.google.com</a:t>
            </a:r>
          </a:p>
          <a:p>
            <a:pPr lvl="0"/>
            <a:r>
              <a:rPr lang="en-US" dirty="0" smtClean="0">
                <a:hlinkClick r:id="rId8"/>
              </a:rPr>
              <a:t>http://solartribune.com/your-home/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Rooftop Solar</a:t>
            </a:r>
          </a:p>
          <a:p>
            <a:pPr lvl="1"/>
            <a:r>
              <a:rPr lang="en-US" dirty="0" smtClean="0"/>
              <a:t>Seth Holland - Co-Founder</a:t>
            </a:r>
          </a:p>
          <a:p>
            <a:pPr lvl="1"/>
            <a:r>
              <a:rPr lang="en-US" dirty="0" smtClean="0"/>
              <a:t>Installation, Marketing, and Sales of solar modules</a:t>
            </a:r>
          </a:p>
          <a:p>
            <a:pPr lvl="1"/>
            <a:r>
              <a:rPr lang="en-US" dirty="0" smtClean="0"/>
              <a:t>Become 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Shape 160"/>
          <p:cNvSpPr/>
          <p:nvPr/>
        </p:nvSpPr>
        <p:spPr>
          <a:xfrm>
            <a:off x="688550" y="3969250"/>
            <a:ext cx="34290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pic>
        <p:nvPicPr>
          <p:cNvPr id="6" name="Picture 5" descr="111823673.H65uJUHx.sunsettimelap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014" y="3969251"/>
            <a:ext cx="343078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</a:t>
            </a:r>
            <a:endParaRPr lang="en-US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people on-site to survey the area using handheld </a:t>
            </a:r>
            <a:r>
              <a:rPr lang="en-US" dirty="0" err="1" smtClean="0"/>
              <a:t>SunEye</a:t>
            </a:r>
            <a:r>
              <a:rPr lang="en-US" dirty="0" smtClean="0"/>
              <a:t> machines</a:t>
            </a:r>
          </a:p>
          <a:p>
            <a:endParaRPr lang="en-US" dirty="0" smtClean="0"/>
          </a:p>
          <a:p>
            <a:r>
              <a:rPr lang="en-US" dirty="0" smtClean="0"/>
              <a:t>Machine is placed where a solar panel could be</a:t>
            </a:r>
          </a:p>
          <a:p>
            <a:pPr lvl="1"/>
            <a:r>
              <a:rPr lang="en-US" dirty="0" smtClean="0"/>
              <a:t>Checks obstructions</a:t>
            </a:r>
          </a:p>
          <a:p>
            <a:pPr lvl="1"/>
            <a:r>
              <a:rPr lang="en-US" dirty="0" smtClean="0"/>
              <a:t>Calculates the percentage of sunlight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Requires time, money, and </a:t>
            </a:r>
            <a:r>
              <a:rPr lang="en-US" dirty="0" smtClean="0"/>
              <a:t>company resources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Rooftop Solar gets 30-40 clients a month that need this done.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8" name="Shape 168"/>
          <p:cNvSpPr/>
          <p:nvPr/>
        </p:nvSpPr>
        <p:spPr>
          <a:xfrm>
            <a:off x="7119113" y="215987"/>
            <a:ext cx="1611374" cy="2403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9" name="Shape 169"/>
          <p:cNvSpPr txBox="1"/>
          <p:nvPr/>
        </p:nvSpPr>
        <p:spPr>
          <a:xfrm>
            <a:off x="5889787" y="6536375"/>
            <a:ext cx="1863300" cy="24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 web application that works with Google Maps to estimate how much shade a solar module would get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This method is</a:t>
            </a:r>
          </a:p>
          <a:p>
            <a:pPr lvl="1"/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More cost effective</a:t>
            </a:r>
          </a:p>
          <a:p>
            <a:pPr lvl="1"/>
            <a:r>
              <a:rPr lang="en-US" dirty="0" smtClean="0"/>
              <a:t>Safer for workers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Plans to license this product</a:t>
            </a:r>
          </a:p>
          <a:p>
            <a:pPr lvl="1"/>
            <a:r>
              <a:rPr lang="en-US" dirty="0" smtClean="0"/>
              <a:t>Solve entire industry’s problem</a:t>
            </a:r>
          </a:p>
          <a:p>
            <a:pPr lvl="1"/>
            <a:r>
              <a:rPr lang="en-US" dirty="0" smtClean="0"/>
              <a:t>Is not limited to one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Shape 183"/>
          <p:cNvSpPr/>
          <p:nvPr/>
        </p:nvSpPr>
        <p:spPr>
          <a:xfrm>
            <a:off x="5013125" y="5482583"/>
            <a:ext cx="782175" cy="7726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Shape 184"/>
          <p:cNvSpPr/>
          <p:nvPr/>
        </p:nvSpPr>
        <p:spPr>
          <a:xfrm>
            <a:off x="5884225" y="2520475"/>
            <a:ext cx="2686500" cy="2880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chitecture...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758"/>
            <a:ext cx="9144000" cy="6858000"/>
          </a:xfrm>
          <a:prstGeom prst="rect">
            <a:avLst/>
          </a:prstGeom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Architecture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584</Words>
  <Application>Microsoft Macintosh PowerPoint</Application>
  <PresentationFormat>On-screen Show (4:3)</PresentationFormat>
  <Paragraphs>160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Satellite Shade Analysis</vt:lpstr>
      <vt:lpstr>Who we are:</vt:lpstr>
      <vt:lpstr>The Problem</vt:lpstr>
      <vt:lpstr>The Problem</vt:lpstr>
      <vt:lpstr>Current Process</vt:lpstr>
      <vt:lpstr>The Solution</vt:lpstr>
      <vt:lpstr>The Solution</vt:lpstr>
      <vt:lpstr>Current Architecture</vt:lpstr>
      <vt:lpstr>Functional Requirements</vt:lpstr>
      <vt:lpstr>Functional Requirements</vt:lpstr>
      <vt:lpstr>Environmental Requirements</vt:lpstr>
      <vt:lpstr>Environmental Requirements</vt:lpstr>
      <vt:lpstr>Non-Functional Requirements</vt:lpstr>
      <vt:lpstr>Non-Functional Requirements</vt:lpstr>
      <vt:lpstr>Potential Risks</vt:lpstr>
      <vt:lpstr>Potential Risks</vt:lpstr>
      <vt:lpstr>Project Plan</vt:lpstr>
      <vt:lpstr>Project Plan</vt:lpstr>
      <vt:lpstr>Project Plan</vt:lpstr>
      <vt:lpstr>Conclusion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Shade Analysis</dc:title>
  <cp:lastModifiedBy>Benjamin Johnson</cp:lastModifiedBy>
  <cp:revision>6</cp:revision>
  <dcterms:created xsi:type="dcterms:W3CDTF">2013-11-19T01:32:41Z</dcterms:created>
  <dcterms:modified xsi:type="dcterms:W3CDTF">2013-11-19T20:20:38Z</dcterms:modified>
</cp:coreProperties>
</file>